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5" r:id="rId5"/>
    <p:sldId id="266" r:id="rId6"/>
    <p:sldId id="267" r:id="rId7"/>
    <p:sldId id="269" r:id="rId8"/>
    <p:sldId id="270" r:id="rId9"/>
    <p:sldId id="271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80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5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43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17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9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52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64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21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11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2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86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C6AA8-DFB6-488F-824C-C8B3C869B9DD}" type="datetimeFigureOut">
              <a:rPr lang="ru-RU" smtClean="0"/>
              <a:t>13.01.2023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095F-C63B-4ECD-81BF-1B6324FFC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93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772400" cy="36004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Професійно</a:t>
            </a:r>
            <a:r>
              <a:rPr lang="uk-UA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-мотиваційний практикум «Соціальний аспект встановлення правил взаємодії та навички співпраці учнів у школі в контексті війни»</a:t>
            </a:r>
            <a:endParaRPr lang="uk-UA" sz="3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7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i="1" dirty="0">
                <a:solidFill>
                  <a:schemeClr val="accent1">
                    <a:lumMod val="75000"/>
                  </a:schemeClr>
                </a:solidFill>
              </a:rPr>
              <a:t>Категорії дітей: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368550" y="2057400"/>
            <a:ext cx="381000" cy="3810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292350" y="4724400"/>
            <a:ext cx="457200" cy="3048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49550" y="2057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49550" y="50292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352800" y="18288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dirty="0"/>
              <a:t>     </a:t>
            </a:r>
            <a:r>
              <a:rPr lang="uk-UA" sz="2800" dirty="0"/>
              <a:t> Які втратили на війні рідних</a:t>
            </a:r>
            <a:endParaRPr lang="ru-RU" sz="2800" dirty="0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352800" y="25781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146838" y="2557790"/>
            <a:ext cx="3669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Чиї рідні служать в ЗСУ</a:t>
            </a: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gray">
          <a:xfrm>
            <a:off x="3443287" y="3338501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835980" y="3308289"/>
            <a:ext cx="45288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Чиї рідні зазнали поранення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3276600" y="3467100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390900" y="404396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54892" y="3897799"/>
            <a:ext cx="48098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400" dirty="0">
                <a:solidFill>
                  <a:srgbClr val="000000"/>
                </a:solidFill>
              </a:rPr>
              <a:t>Мали травматичний досвід </a:t>
            </a:r>
          </a:p>
          <a:p>
            <a:pPr eaLnBrk="0" hangingPunct="0"/>
            <a:r>
              <a:rPr lang="uk-UA" sz="2400" dirty="0">
                <a:solidFill>
                  <a:srgbClr val="000000"/>
                </a:solidFill>
              </a:rPr>
              <a:t>в бомбосховищах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gray">
          <a:xfrm>
            <a:off x="3352800" y="48418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592328" y="4756586"/>
            <a:ext cx="46401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Бачили руйнування будівель 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і стрілянину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20">
            <a:extLst>
              <a:ext uri="{FF2B5EF4-FFF2-40B4-BE49-F238E27FC236}">
                <a16:creationId xmlns:a16="http://schemas.microsoft.com/office/drawing/2014/main" id="{65A12E60-B51F-4157-A880-10E4E502669B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52800" y="581342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dirty="0"/>
              <a:t>     </a:t>
            </a:r>
            <a:r>
              <a:rPr lang="uk-UA" sz="2800" dirty="0"/>
              <a:t> Переселенці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345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i="1" dirty="0">
                <a:solidFill>
                  <a:schemeClr val="accent1">
                    <a:lumMod val="75000"/>
                  </a:schemeClr>
                </a:solidFill>
              </a:rPr>
              <a:t>Структура окремих соціальних навичок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368550" y="2057400"/>
            <a:ext cx="381000" cy="3810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292350" y="4724400"/>
            <a:ext cx="457200" cy="3048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49550" y="2057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49550" y="50292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443286" y="1814596"/>
            <a:ext cx="5521201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sz="2800" b="1" dirty="0"/>
              <a:t>Навички ефективного спілкування:</a:t>
            </a:r>
            <a:endParaRPr lang="ru-RU" sz="2800" b="1" dirty="0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352800" y="25781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146838" y="2557790"/>
            <a:ext cx="29546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активне слухання;</a:t>
            </a:r>
          </a:p>
        </p:txBody>
      </p:sp>
      <p:sp>
        <p:nvSpPr>
          <p:cNvPr id="25" name="AutoShape 24"/>
          <p:cNvSpPr>
            <a:spLocks noChangeArrowheads="1"/>
          </p:cNvSpPr>
          <p:nvPr/>
        </p:nvSpPr>
        <p:spPr bwMode="gray">
          <a:xfrm>
            <a:off x="3443287" y="3338501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165475" y="3308289"/>
            <a:ext cx="6591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уміння чітко висловлювати </a:t>
            </a:r>
            <a:r>
              <a:rPr lang="ru-RU" sz="2800" dirty="0">
                <a:solidFill>
                  <a:srgbClr val="000000"/>
                </a:solidFill>
              </a:rPr>
              <a:t>свою думку;    </a:t>
            </a:r>
            <a:endParaRPr lang="uk-UA" sz="2800" dirty="0">
              <a:solidFill>
                <a:srgbClr val="000000"/>
              </a:solidFill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2955925" y="3481169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390900" y="404396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89454" y="4039224"/>
            <a:ext cx="4809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адекватна реакція на критику;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gray">
          <a:xfrm>
            <a:off x="3352800" y="48418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592328" y="4756586"/>
            <a:ext cx="49772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уміння попросити про послугу, 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по допомогу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57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i="1" dirty="0">
                <a:solidFill>
                  <a:schemeClr val="accent1">
                    <a:lumMod val="75000"/>
                  </a:schemeClr>
                </a:solidFill>
              </a:rPr>
              <a:t>Структура окремих соціальних навичок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368550" y="2057400"/>
            <a:ext cx="381000" cy="3810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292350" y="4724400"/>
            <a:ext cx="457200" cy="3048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49550" y="2057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49550" y="50292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443286" y="1814596"/>
            <a:ext cx="5521201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sz="2800" b="1" dirty="0"/>
              <a:t>Навички співпереживання:</a:t>
            </a:r>
            <a:endParaRPr lang="ru-RU" sz="2800" b="1" dirty="0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352800" y="25781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82483" y="2557790"/>
            <a:ext cx="56796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здатність розуміти почуття, потреби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 і проблеми інших людей;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2955925" y="3481169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390900" y="404396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52385" y="3733288"/>
            <a:ext cx="48098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уміння висловити це розуміння;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gray">
          <a:xfrm>
            <a:off x="3352800" y="48418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592328" y="4756586"/>
            <a:ext cx="40132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уміння надати підтримку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 і допомогу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8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solidFill>
                  <a:schemeClr val="accent1">
                    <a:lumMod val="75000"/>
                  </a:schemeClr>
                </a:solidFill>
              </a:rPr>
              <a:t>Види навичок взаємодії: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368550" y="2057400"/>
            <a:ext cx="381000" cy="3810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292350" y="4724400"/>
            <a:ext cx="457200" cy="3048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49550" y="2057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49550" y="50292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443286" y="1654175"/>
            <a:ext cx="5521201" cy="64937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sz="2800" dirty="0"/>
              <a:t>активне залучення дитини до </a:t>
            </a:r>
          </a:p>
          <a:p>
            <a:r>
              <a:rPr lang="uk-UA" sz="2800" dirty="0"/>
              <a:t>спільної з однолітками діяльності;</a:t>
            </a:r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443287" y="3390068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642775" y="3157518"/>
            <a:ext cx="50104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взаємозбагачення соціальних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 контактів;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2955925" y="3481169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511680" y="484409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740280" y="4812121"/>
            <a:ext cx="4840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 радісне проживання подій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8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i="1" dirty="0">
                <a:solidFill>
                  <a:schemeClr val="accent1">
                    <a:lumMod val="75000"/>
                  </a:schemeClr>
                </a:solidFill>
              </a:rPr>
              <a:t>Ознаками здорових стосунків є:</a:t>
            </a:r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 flipV="1">
            <a:off x="2368550" y="2057400"/>
            <a:ext cx="381000" cy="3810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2292350" y="4724400"/>
            <a:ext cx="457200" cy="30480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749550" y="2057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49550" y="50292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2673350" y="28194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749550" y="3581400"/>
            <a:ext cx="6096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673350" y="4267200"/>
            <a:ext cx="685800" cy="0"/>
          </a:xfrm>
          <a:prstGeom prst="line">
            <a:avLst/>
          </a:prstGeom>
          <a:noFill/>
          <a:ln w="12700" cap="rnd">
            <a:solidFill>
              <a:srgbClr val="003366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04800" y="2205038"/>
            <a:ext cx="2673350" cy="2671762"/>
            <a:chOff x="140" y="1419"/>
            <a:chExt cx="1684" cy="1683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pic>
          <p:nvPicPr>
            <p:cNvPr id="20" name="Picture 19" descr="mark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2" y="1773"/>
              <a:ext cx="1011" cy="1003"/>
            </a:xfrm>
            <a:prstGeom prst="rect">
              <a:avLst/>
            </a:prstGeom>
            <a:noFill/>
          </p:spPr>
        </p:pic>
      </p:grpSp>
      <p:sp>
        <p:nvSpPr>
          <p:cNvPr id="21" name="AutoShape 20"/>
          <p:cNvSpPr>
            <a:spLocks noChangeArrowheads="1"/>
          </p:cNvSpPr>
          <p:nvPr/>
        </p:nvSpPr>
        <p:spPr bwMode="gray">
          <a:xfrm>
            <a:off x="3443286" y="1814596"/>
            <a:ext cx="5521201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uk-UA" sz="2800" dirty="0"/>
              <a:t>Надійність і обов'язковість. </a:t>
            </a:r>
            <a:endParaRPr lang="ru-RU" sz="2800" dirty="0"/>
          </a:p>
        </p:txBody>
      </p:sp>
      <p:sp>
        <p:nvSpPr>
          <p:cNvPr id="23" name="AutoShape 22"/>
          <p:cNvSpPr>
            <a:spLocks noChangeArrowheads="1"/>
          </p:cNvSpPr>
          <p:nvPr/>
        </p:nvSpPr>
        <p:spPr bwMode="gray">
          <a:xfrm>
            <a:off x="3352800" y="2578100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27372" y="2583622"/>
            <a:ext cx="53594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Чесність є важливим складником </a:t>
            </a:r>
          </a:p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здорових стосунків. 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gray">
          <a:xfrm>
            <a:off x="3263900" y="1946275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gray">
          <a:xfrm>
            <a:off x="3276600" y="2711450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gray">
          <a:xfrm>
            <a:off x="2955925" y="3481169"/>
            <a:ext cx="228600" cy="2286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6667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AutoShape 29"/>
          <p:cNvSpPr>
            <a:spLocks noChangeArrowheads="1"/>
          </p:cNvSpPr>
          <p:nvPr/>
        </p:nvSpPr>
        <p:spPr bwMode="gray">
          <a:xfrm>
            <a:off x="3390900" y="404396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589454" y="4039224"/>
            <a:ext cx="48098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Довіра.</a:t>
            </a: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gray">
          <a:xfrm>
            <a:off x="3263900" y="4191000"/>
            <a:ext cx="228600" cy="228600"/>
          </a:xfrm>
          <a:prstGeom prst="ellipse">
            <a:avLst/>
          </a:prstGeom>
          <a:gradFill rotWithShape="1">
            <a:gsLst>
              <a:gs pos="0">
                <a:srgbClr val="E96E29"/>
              </a:gs>
              <a:gs pos="100000">
                <a:srgbClr val="E96E29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AutoShape 32"/>
          <p:cNvSpPr>
            <a:spLocks noChangeArrowheads="1"/>
          </p:cNvSpPr>
          <p:nvPr/>
        </p:nvSpPr>
        <p:spPr bwMode="gray">
          <a:xfrm>
            <a:off x="3352800" y="4841875"/>
            <a:ext cx="5105400" cy="48895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471"/>
                  <a:invGamma/>
                </a:srgbClr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592328" y="4756586"/>
            <a:ext cx="23987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800" dirty="0">
                <a:solidFill>
                  <a:srgbClr val="000000"/>
                </a:solidFill>
              </a:rPr>
              <a:t>Взаємоповага.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gray">
          <a:xfrm>
            <a:off x="3276600" y="4975225"/>
            <a:ext cx="228600" cy="228600"/>
          </a:xfrm>
          <a:prstGeom prst="ellipse">
            <a:avLst/>
          </a:prstGeom>
          <a:gradFill rotWithShape="1">
            <a:gsLst>
              <a:gs pos="0">
                <a:srgbClr val="DCDC48"/>
              </a:gs>
              <a:gs pos="100000">
                <a:srgbClr val="DCDC48">
                  <a:gamma/>
                  <a:shade val="66667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FFFFFF"/>
            </a:solidFill>
            <a:round/>
            <a:headEnd/>
            <a:tailEnd/>
          </a:ln>
          <a:effectLst>
            <a:outerShdw dist="63500" dir="2212194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3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916416" cy="4176464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 «Вигадай спільний сюжет»</a:t>
            </a:r>
            <a:b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Об'єднайте учнів у невеликі команди по чотири особи. Поясніть, що у кожній із груп учні мають розподілити між собою чотири ролі – дерево, птах, комаха, будь-яка тварина.</a:t>
            </a:r>
            <a:br>
              <a:rPr lang="uk-UA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7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виконання.  </a:t>
            </a:r>
            <a:r>
              <a:rPr lang="uk-UA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Школярі мають придумати та розіграти у ролях сценку взаємодії між персонажами.</a:t>
            </a:r>
            <a:br>
              <a:rPr lang="uk-UA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7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тренера. </a:t>
            </a:r>
            <a:r>
              <a:rPr lang="uk-UA" sz="2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Ідея гри – взаємодопомога та підтримка персонажів. </a:t>
            </a:r>
            <a:br>
              <a:rPr lang="uk-UA" sz="27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7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397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212976"/>
            <a:ext cx="7772400" cy="2808312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uk-UA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 «Імпровізована історія»</a:t>
            </a:r>
            <a:br>
              <a:rPr lang="uk-UA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Об'єднайте учнів класу у дві команди. Дошку розділіть навпіл, кожній з команд належить своя половина.</a:t>
            </a:r>
            <a:b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виконання. </a:t>
            </a: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Запропонуйте першим учасникам з кожної команди підійти до своєї половини дошки та намалювати будь-яку схематичну ілюстрацію. Інші учасники команд мають по черзі додати свої малюнки у рядок. Таким чином має з'явитися два ланцюжки з замальовками відповідно до кількості учасників кожної з груп.</a:t>
            </a:r>
            <a:b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Після цього кожна з команд, використовуючи послідовно усі ілюстрації команди-суперниці, має вигадати сюжет невеличкої історії.</a:t>
            </a:r>
            <a:b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тренера.</a:t>
            </a: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Обов'язкова умова – у створеній історії обов'язково має фігурувати кожен з малюнків.  Індивідуальна відповідальність кожного члена групи або відповідальність усіх учасників групи за те, щоб кожен виконав свою частку роботи, а також забезпечив виконання іншими членами своїх часток роботи.</a:t>
            </a:r>
            <a:b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795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772400" cy="4032448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uk-UA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Гра «Груповий малюнок»</a:t>
            </a:r>
            <a:br>
              <a:rPr lang="uk-UA" sz="2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Об'єднайте дітей у декілька груп. Попередньо підготуйте для кожної з груп однакові малюнки, які учні мають відтворити спільними зусиллями.</a:t>
            </a:r>
            <a:b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виконання.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Учасникам кожної з груп належить уважно розглянути запропонований малюнок та розподілити між собою, хто з них та що саме буде відтворювати з малюнку. Кожна група представляє свій малюнок.</a:t>
            </a:r>
            <a:b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тренера.   </a:t>
            </a:r>
            <a:r>
              <a:rPr lang="uk-UA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приймають всі. Створення позитивних взаємозв’язків, щоб усі учасники групи розуміли: вони пов’язані між собою так, що жоден з них не зможе досягти успіху, поки всі не досягнуть успіху, а отже, усі вони повинні навчитися синхронізувати свої зусилля, щоб реалізувати цю умову.</a:t>
            </a:r>
            <a:b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36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0976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55013cda781b5a0d6422d11187d923717e6ad8"/>
</p:tagLst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168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Професійно-мотиваційний практикум «Соціальний аспект встановлення правил взаємодії та навички співпраці учнів у школі в контексті війни»</vt:lpstr>
      <vt:lpstr>Категорії дітей:</vt:lpstr>
      <vt:lpstr>Структура окремих соціальних навичок</vt:lpstr>
      <vt:lpstr>Структура окремих соціальних навичок</vt:lpstr>
      <vt:lpstr>Види навичок взаємодії:</vt:lpstr>
      <vt:lpstr>Ознаками здорових стосунків є:</vt:lpstr>
      <vt:lpstr> Гра «Вигадай спільний сюжет» Об'єднайте учнів у невеликі команди по чотири особи. Поясніть, що у кожній із груп учні мають розподілити між собою чотири ролі – дерево, птах, комаха, будь-яка тварина. Принцип виконання.  Школярі мають придумати та розіграти у ролях сценку взаємодії між персонажами. Для тренера. Ідея гри – взаємодопомога та підтримка персонажів.  </vt:lpstr>
      <vt:lpstr>                                                Гра «Імпровізована історія»  Об'єднайте учнів класу у дві команди. Дошку розділіть навпіл, кожній з команд належить своя половина. Принцип виконання. Запропонуйте першим учасникам з кожної команди підійти до своєї половини дошки та намалювати будь-яку схематичну ілюстрацію. Інші учасники команд мають по черзі додати свої малюнки у рядок. Таким чином має з'явитися два ланцюжки з замальовками відповідно до кількості учасників кожної з груп. Після цього кожна з команд, використовуючи послідовно усі ілюстрації команди-суперниці, має вигадати сюжет невеличкої історії. Для тренера. Обов'язкова умова – у створеній історії обов'язково має фігурувати кожен з малюнків.  Індивідуальна відповідальність кожного члена групи або відповідальність усіх учасників групи за те, щоб кожен виконав свою частку роботи, а також забезпечив виконання іншими членами своїх часток роботи.   </vt:lpstr>
      <vt:lpstr>                                         Гра «Груповий малюнок»  Об'єднайте дітей у декілька груп. Попередньо підготуйте для кожної з груп однакові малюнки, які учні мають відтворити спільними зусиллями. Принцип виконання. Учасникам кожної з груп належить уважно розглянути запропонований малюнок та розподілити між собою, хто з них та що саме буде відтворювати з малюнку. Кожна група представляє свій малюнок. Для тренера.   Участь приймають всі. Створення позитивних взаємозв’язків, щоб усі учасники групи розуміли: вони пов’язані між собою так, що жоден з них не зможе досягти успіху, поки всі не досягнуть успіху, а отже, усі вони повинні навчитися синхронізувати свої зусилля, щоб реалізувати цю умову.  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Желто-синие завихрения</dc:title>
  <dc:creator>obstinate</dc:creator>
  <cp:lastModifiedBy>user2</cp:lastModifiedBy>
  <cp:revision>29</cp:revision>
  <dcterms:created xsi:type="dcterms:W3CDTF">2017-10-03T08:49:35Z</dcterms:created>
  <dcterms:modified xsi:type="dcterms:W3CDTF">2023-01-13T09:54:17Z</dcterms:modified>
</cp:coreProperties>
</file>